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64" r:id="rId2"/>
    <p:sldId id="271" r:id="rId3"/>
    <p:sldId id="259" r:id="rId4"/>
    <p:sldId id="265" r:id="rId5"/>
    <p:sldId id="266" r:id="rId6"/>
    <p:sldId id="267" r:id="rId7"/>
    <p:sldId id="268" r:id="rId8"/>
    <p:sldId id="272" r:id="rId9"/>
    <p:sldId id="269" r:id="rId1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143" autoAdjust="0"/>
  </p:normalViewPr>
  <p:slideViewPr>
    <p:cSldViewPr snapToGrid="0">
      <p:cViewPr varScale="1">
        <p:scale>
          <a:sx n="88" d="100"/>
          <a:sy n="88" d="100"/>
        </p:scale>
        <p:origin x="900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E0E203-9021-43F4-8D59-FBC58966EDAE}" type="datetimeFigureOut">
              <a:rPr lang="zh-CN" altLang="en-US" smtClean="0"/>
              <a:t>2024/8/27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E68CB0-D3A4-415B-AC6F-793E532191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23525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7EA511-84E0-4AE0-9842-AB0E10994BF1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FE74B6-F93C-4D90-BE1A-7EFEDB35C0D4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43652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FE74B6-F93C-4D90-BE1A-7EFEDB35C0D4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FE74B6-F93C-4D90-BE1A-7EFEDB35C0D4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21846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FE74B6-F93C-4D90-BE1A-7EFEDB35C0D4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99036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FE74B6-F93C-4D90-BE1A-7EFEDB35C0D4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24280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FE74B6-F93C-4D90-BE1A-7EFEDB35C0D4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48448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FE74B6-F93C-4D90-BE1A-7EFEDB35C0D4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31181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FE74B6-F93C-4D90-BE1A-7EFEDB35C0D4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02916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44C58B-FCDE-4A06-9AD0-112CD2201D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2656B90-199A-4453-B401-7A3DA7B74E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5E0DAFF-FDA7-4C7F-94D6-2A643FEE49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BB1FAC-FF89-4C68-A323-65A78D1AB87A}" type="datetimeFigureOut">
              <a:rPr lang="zh-CN" altLang="en-US" smtClean="0"/>
              <a:t>2024/8/27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84D12A9-8829-4555-BEAC-2B3974CEC2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4F93338-6878-428C-82B4-7612B326D5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12CC4-78F0-45A7-841F-E06E8CBFA6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31528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8192F8-E898-42F7-A8FF-5D24024E03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89B4716-3F8F-4428-8363-09631A6410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44020AC-B0B0-4C78-B4F7-50A67EA911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BB1FAC-FF89-4C68-A323-65A78D1AB87A}" type="datetimeFigureOut">
              <a:rPr lang="zh-CN" altLang="en-US" smtClean="0"/>
              <a:t>2024/8/27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A7A93E2-2D88-43CB-BC4A-F0F6DCA31F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4955AF7-8E6B-42FB-A1C3-2D07616D2E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12CC4-78F0-45A7-841F-E06E8CBFA6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54986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B44C7770-8A68-45C8-ADA1-1C9A72892C3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E25E300-CCA5-4CBE-BABB-DD1C49CF47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86E97CE-3F3A-4350-A085-05C2A641CD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BB1FAC-FF89-4C68-A323-65A78D1AB87A}" type="datetimeFigureOut">
              <a:rPr lang="zh-CN" altLang="en-US" smtClean="0"/>
              <a:t>2024/8/27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F58EA54-2BE0-4DA4-A012-D6A349540F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73B3E0C-AED0-4C8E-B8F7-8006A7B9EA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12CC4-78F0-45A7-841F-E06E8CBFA6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4688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44037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>
          <a:xfrm>
            <a:off x="0" y="3075709"/>
            <a:ext cx="12192000" cy="1328016"/>
          </a:xfrm>
          <a:prstGeom prst="rect">
            <a:avLst/>
          </a:prstGeom>
          <a:solidFill>
            <a:schemeClr val="accent1">
              <a:lumMod val="75000"/>
              <a:alpha val="74000"/>
            </a:schemeClr>
          </a:solidFill>
          <a:ln>
            <a:noFill/>
          </a:ln>
        </p:spPr>
        <p:txBody>
          <a:bodyPr/>
          <a:lstStyle>
            <a:lvl1pPr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副标题 2"/>
          <p:cNvSpPr>
            <a:spLocks noGrp="1"/>
          </p:cNvSpPr>
          <p:nvPr>
            <p:ph type="subTitle" idx="1"/>
          </p:nvPr>
        </p:nvSpPr>
        <p:spPr>
          <a:xfrm>
            <a:off x="1851024" y="2809284"/>
            <a:ext cx="7855511" cy="558799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标题 1"/>
          <p:cNvSpPr>
            <a:spLocks noGrp="1"/>
          </p:cNvSpPr>
          <p:nvPr>
            <p:ph type="ctrTitle"/>
          </p:nvPr>
        </p:nvSpPr>
        <p:spPr>
          <a:xfrm>
            <a:off x="1851024" y="2110693"/>
            <a:ext cx="7855511" cy="69859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zh-CN" altLang="en-US" dirty="0"/>
          </a:p>
        </p:txBody>
      </p:sp>
      <p:sp>
        <p:nvSpPr>
          <p:cNvPr id="8" name="文本占位符 13"/>
          <p:cNvSpPr>
            <a:spLocks noGrp="1"/>
          </p:cNvSpPr>
          <p:nvPr>
            <p:ph type="body" sz="quarter" idx="12" hasCustomPrompt="1"/>
          </p:nvPr>
        </p:nvSpPr>
        <p:spPr>
          <a:xfrm>
            <a:off x="1851024" y="4572592"/>
            <a:ext cx="7855511" cy="296271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 marL="0" indent="0" algn="l">
              <a:buNone/>
              <a:defRPr sz="1500" b="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Signature</a:t>
            </a:r>
          </a:p>
        </p:txBody>
      </p:sp>
      <p:sp>
        <p:nvSpPr>
          <p:cNvPr id="9" name="文本占位符 13"/>
          <p:cNvSpPr>
            <a:spLocks noGrp="1"/>
          </p:cNvSpPr>
          <p:nvPr>
            <p:ph type="body" sz="quarter" idx="13" hasCustomPrompt="1"/>
          </p:nvPr>
        </p:nvSpPr>
        <p:spPr>
          <a:xfrm>
            <a:off x="1851024" y="4868863"/>
            <a:ext cx="7855511" cy="296271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 marL="0" indent="0" algn="l">
              <a:buNone/>
              <a:defRPr sz="1500" b="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Date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947712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45D6C9-91EC-424D-9324-50F808335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AF9E311-62D3-4A4F-A7B0-EA4432F0B1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23FE4BA-7506-4376-BE7A-05B957E306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BB1FAC-FF89-4C68-A323-65A78D1AB87A}" type="datetimeFigureOut">
              <a:rPr lang="zh-CN" altLang="en-US" smtClean="0"/>
              <a:t>2024/8/27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190D86D-B527-4DCB-A917-2D727E9FF3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C9CFD43-0BC6-4753-8A3A-ABE48F24ED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12CC4-78F0-45A7-841F-E06E8CBFA6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61151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A80A74-847B-4AC6-86B1-CA52B4F24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547DFD8-8357-4EE6-883D-EC37DCC81A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3C48715-AF5A-4AAC-8662-7EFC7B90DD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BB1FAC-FF89-4C68-A323-65A78D1AB87A}" type="datetimeFigureOut">
              <a:rPr lang="zh-CN" altLang="en-US" smtClean="0"/>
              <a:t>2024/8/27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194F988-1514-4191-BDE1-005CBFE49C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6F6EB26-7B73-4CDB-9F1B-7B6FC52288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12CC4-78F0-45A7-841F-E06E8CBFA6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72608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92B548D-752D-4BD4-BDF9-D9D7C9A392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11F821C-EECD-4387-90F7-D3BC762528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6D44E9A-4744-446E-AE6A-3A27278783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EC0E6A1-D913-4C2C-95AA-7D70EC4AE1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BB1FAC-FF89-4C68-A323-65A78D1AB87A}" type="datetimeFigureOut">
              <a:rPr lang="zh-CN" altLang="en-US" smtClean="0"/>
              <a:t>2024/8/27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3692A87-4DA9-43AB-987B-98AB5A2281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3D3B5BA-5DF3-4650-8A8B-A3DD2B100C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12CC4-78F0-45A7-841F-E06E8CBFA6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99161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681CC0-D1B4-4D62-A0E3-D225BC3606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2EC308F-7DA5-49FF-BA28-12C972967B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872CE31-E819-49DD-9EE4-3669665CFB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255FBC4-0D50-4B3F-9A25-5274574854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AB7DDB43-BB14-422B-8D22-7D24A310E70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4581B4F0-BB3F-4A5B-9BD8-DAC9EE7DB4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BB1FAC-FF89-4C68-A323-65A78D1AB87A}" type="datetimeFigureOut">
              <a:rPr lang="zh-CN" altLang="en-US" smtClean="0"/>
              <a:t>2024/8/27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B933A4CC-57DC-4FD1-9DE8-47191716EE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84D465E6-C4B1-4199-9B80-827F250A3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12CC4-78F0-45A7-841F-E06E8CBFA6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42353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959534D-05B1-447E-AA79-181003C8FF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C54A303-C29A-48A0-AAC9-27D5842F81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BB1FAC-FF89-4C68-A323-65A78D1AB87A}" type="datetimeFigureOut">
              <a:rPr lang="zh-CN" altLang="en-US" smtClean="0"/>
              <a:t>2024/8/27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6F04E25-7B02-410C-A114-5567E4BBF5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2BDF13E-525A-46E3-98F1-008BC23C94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12CC4-78F0-45A7-841F-E06E8CBFA6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55639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AF6EC82-DE60-41C6-8A29-DFE2520C4B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BB1FAC-FF89-4C68-A323-65A78D1AB87A}" type="datetimeFigureOut">
              <a:rPr lang="zh-CN" altLang="en-US" smtClean="0"/>
              <a:t>2024/8/27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079A565F-22F7-4D2D-9854-9C3BB752AD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6ABC0E5-9161-4524-9FE7-674EAB1EE4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12CC4-78F0-45A7-841F-E06E8CBFA6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2211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A658561-D144-4A4D-9EEB-24B465766A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36F7FED-1625-4B38-ABCF-FB9CF2F778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39EC38B-4646-4BE6-AE12-C401922067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4B3C91D-DF70-46C8-9C44-34696597BD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BB1FAC-FF89-4C68-A323-65A78D1AB87A}" type="datetimeFigureOut">
              <a:rPr lang="zh-CN" altLang="en-US" smtClean="0"/>
              <a:t>2024/8/27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3135F26-DFCB-4BEA-A97F-EF0FF06B94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7122C73-EBB9-40A5-BE6A-86141024A3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12CC4-78F0-45A7-841F-E06E8CBFA6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67287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5C4E99-8C82-4132-A043-4D77DC1C82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19233415-836B-4AD8-94A5-7A5C08A01A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D427411-E111-4240-B9FD-3405F96D6C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E62C57F-6F18-4C16-A33E-87A14F625A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BB1FAC-FF89-4C68-A323-65A78D1AB87A}" type="datetimeFigureOut">
              <a:rPr lang="zh-CN" altLang="en-US" smtClean="0"/>
              <a:t>2024/8/27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B5EB870-D395-4FDC-A8D9-18A57A1206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501F0AD-662A-47DD-8A14-4B6006DD6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12CC4-78F0-45A7-841F-E06E8CBFA6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73066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44D84C5E-9B02-45DB-BBDE-0A449E0B23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4B42FE1-22C1-47AE-BF08-54E78B893A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DFC671D-D075-4E45-B1F4-3782AC755E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BB1FAC-FF89-4C68-A323-65A78D1AB87A}" type="datetimeFigureOut">
              <a:rPr lang="zh-CN" altLang="en-US" smtClean="0"/>
              <a:t>2024/8/27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463C988-5933-4F72-A3BE-FB9153C770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99E9412-9AF8-4843-94B0-46F3D34542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712CC4-78F0-45A7-841F-E06E8CBFA6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10829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18" b="-5557"/>
          <a:stretch>
            <a:fillRect/>
          </a:stretch>
        </p:blipFill>
        <p:spPr>
          <a:xfrm>
            <a:off x="0" y="-642307"/>
            <a:ext cx="12192000" cy="5105399"/>
          </a:xfrm>
          <a:prstGeom prst="rect">
            <a:avLst/>
          </a:prstGeom>
        </p:spPr>
      </p:pic>
      <p:sp>
        <p:nvSpPr>
          <p:cNvPr id="15" name="文本占位符 14"/>
          <p:cNvSpPr>
            <a:spLocks noGrp="1"/>
          </p:cNvSpPr>
          <p:nvPr>
            <p:ph type="body" sz="quarter" idx="11"/>
          </p:nvPr>
        </p:nvSpPr>
        <p:spPr>
          <a:xfrm>
            <a:off x="0" y="4172564"/>
            <a:ext cx="12192000" cy="992507"/>
          </a:xfrm>
          <a:solidFill>
            <a:srgbClr val="002F7C"/>
          </a:solidFill>
        </p:spPr>
        <p:txBody>
          <a:bodyPr/>
          <a:lstStyle/>
          <a:p>
            <a:endParaRPr lang="zh-CN" altLang="en-US" dirty="0">
              <a:solidFill>
                <a:srgbClr val="0070C0">
                  <a:alpha val="0"/>
                </a:srgbClr>
              </a:solidFill>
            </a:endParaRPr>
          </a:p>
        </p:txBody>
      </p:sp>
      <p:sp>
        <p:nvSpPr>
          <p:cNvPr id="21" name="标题 3"/>
          <p:cNvSpPr>
            <a:spLocks noGrp="1"/>
          </p:cNvSpPr>
          <p:nvPr>
            <p:ph type="ctrTitle"/>
          </p:nvPr>
        </p:nvSpPr>
        <p:spPr>
          <a:xfrm>
            <a:off x="350516" y="4215019"/>
            <a:ext cx="9843415" cy="946352"/>
          </a:xfrm>
        </p:spPr>
        <p:txBody>
          <a:bodyPr>
            <a:noAutofit/>
          </a:bodyPr>
          <a:lstStyle/>
          <a:p>
            <a:r>
              <a:rPr lang="en-US" altLang="zh-CN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Research Internship Summary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350516" y="5351810"/>
            <a:ext cx="629550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>
                <a:solidFill>
                  <a:srgbClr val="3D557A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Reporter: Tan </a:t>
            </a:r>
            <a:r>
              <a:rPr kumimoji="1" lang="en-US" altLang="zh-CN" sz="2000" b="1" dirty="0" err="1">
                <a:solidFill>
                  <a:srgbClr val="3D557A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Kaizhen</a:t>
            </a:r>
            <a:r>
              <a:rPr kumimoji="1" lang="en-US" altLang="zh-CN" sz="2000" b="1" dirty="0">
                <a:solidFill>
                  <a:srgbClr val="3D557A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 (Undergraduate student)</a:t>
            </a:r>
          </a:p>
          <a:p>
            <a:r>
              <a:rPr kumimoji="1" lang="en-US" altLang="zh-CN" sz="2000" b="1" dirty="0">
                <a:solidFill>
                  <a:srgbClr val="3D557A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Instructor: Huan </a:t>
            </a:r>
            <a:r>
              <a:rPr kumimoji="1" lang="en-US" altLang="zh-CN" sz="2000" b="1" dirty="0" err="1">
                <a:solidFill>
                  <a:srgbClr val="3D557A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Weihua</a:t>
            </a:r>
            <a:r>
              <a:rPr kumimoji="1" lang="en-US" altLang="zh-CN" sz="2000" b="1" dirty="0">
                <a:solidFill>
                  <a:srgbClr val="3D557A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 (PhD student)</a:t>
            </a:r>
          </a:p>
          <a:p>
            <a:r>
              <a:rPr kumimoji="1" lang="en-US" altLang="zh-CN" sz="2000" b="1" dirty="0">
                <a:solidFill>
                  <a:srgbClr val="3D557A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Huang Wei (Professor)</a:t>
            </a:r>
          </a:p>
        </p:txBody>
      </p:sp>
      <p:pic>
        <p:nvPicPr>
          <p:cNvPr id="13" name="Picture 6" descr="D:\MBA工作\LOGO\同济经管LOGO反白.pn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2677" y="4408781"/>
            <a:ext cx="1696528" cy="566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图片 13" descr="/Users/sanlihexiaoeba/Desktop/81662366593_.pic.jpg81662366593_.pic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9049991" y="5983298"/>
            <a:ext cx="3018790" cy="76835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0" y="172244"/>
            <a:ext cx="12192000" cy="762000"/>
          </a:xfrm>
          <a:prstGeom prst="rect">
            <a:avLst/>
          </a:prstGeom>
          <a:solidFill>
            <a:srgbClr val="002F7C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3D557A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824682" y="0"/>
            <a:ext cx="175443" cy="628650"/>
          </a:xfrm>
          <a:prstGeom prst="rect">
            <a:avLst/>
          </a:prstGeom>
          <a:solidFill>
            <a:srgbClr val="8299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TextBox 13"/>
          <p:cNvSpPr txBox="1">
            <a:spLocks noChangeArrowheads="1"/>
          </p:cNvSpPr>
          <p:nvPr/>
        </p:nvSpPr>
        <p:spPr bwMode="auto">
          <a:xfrm>
            <a:off x="1214755" y="368578"/>
            <a:ext cx="777494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1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、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Methodology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22" name="Picture 6" descr="D:\MBA工作\LOGO\同济经管LOGO反白.pn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4873" y="355967"/>
            <a:ext cx="1386605" cy="462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4D4453F9-2541-413A-9CD0-545E96488353}"/>
              </a:ext>
            </a:extLst>
          </p:cNvPr>
          <p:cNvSpPr/>
          <p:nvPr/>
        </p:nvSpPr>
        <p:spPr>
          <a:xfrm>
            <a:off x="1156698" y="1647371"/>
            <a:ext cx="9588506" cy="412205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Main Topic: </a:t>
            </a:r>
            <a:r>
              <a:rPr lang="en-US" altLang="zh-CN" sz="2800" dirty="0" err="1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Spatio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-temporal Interaction Mechanism of Human Activities and Traffic Congestion Propagation</a:t>
            </a:r>
          </a:p>
          <a:p>
            <a:pPr algn="ctr"/>
            <a:endParaRPr lang="en-US" altLang="zh-CN" sz="2800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algn="ctr"/>
            <a:endParaRPr lang="en-US" altLang="zh-CN" sz="2800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algn="ctr"/>
            <a:r>
              <a:rPr lang="en-US" altLang="zh-CN" sz="28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28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、利用时空轨迹</a:t>
            </a:r>
            <a:r>
              <a:rPr lang="en-US" altLang="zh-CN" sz="28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-POI</a:t>
            </a:r>
            <a:r>
              <a:rPr lang="zh-CN" altLang="en-US" sz="28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语义数据，对交通拥堵传播模式进行聚类，目的是为了研究拥堵传播这一动态过程的特征。</a:t>
            </a:r>
            <a:endParaRPr lang="en-US" altLang="zh-CN" sz="2800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algn="ctr"/>
            <a:endParaRPr lang="en-US" altLang="zh-CN" sz="2800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algn="ctr"/>
            <a:endParaRPr lang="en-US" altLang="zh-CN" sz="2800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algn="ctr"/>
            <a:endParaRPr lang="en-US" altLang="zh-CN" sz="2800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algn="ctr"/>
            <a:r>
              <a:rPr lang="en-US" altLang="zh-CN" sz="28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28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、利用时空轨迹数据，对动态拥堵网络图进行社区挖掘，找出有显著差异的相邻时间切片，主要做算法层面的创新；再结合</a:t>
            </a:r>
            <a:r>
              <a:rPr lang="en-US" altLang="zh-CN" sz="28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POI</a:t>
            </a:r>
            <a:r>
              <a:rPr lang="zh-CN" altLang="en-US" sz="28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语义数据，发现一些造成差异的关联性。</a:t>
            </a:r>
          </a:p>
        </p:txBody>
      </p:sp>
      <p:sp>
        <p:nvSpPr>
          <p:cNvPr id="14" name="箭头: 下 13">
            <a:extLst>
              <a:ext uri="{FF2B5EF4-FFF2-40B4-BE49-F238E27FC236}">
                <a16:creationId xmlns:a16="http://schemas.microsoft.com/office/drawing/2014/main" id="{5C18AF3D-D982-447B-974C-9F7F09755A8F}"/>
              </a:ext>
            </a:extLst>
          </p:cNvPr>
          <p:cNvSpPr>
            <a:spLocks noChangeAspect="1"/>
          </p:cNvSpPr>
          <p:nvPr/>
        </p:nvSpPr>
        <p:spPr>
          <a:xfrm>
            <a:off x="5700140" y="4009168"/>
            <a:ext cx="501621" cy="712004"/>
          </a:xfrm>
          <a:prstGeom prst="downArrow">
            <a:avLst/>
          </a:prstGeom>
          <a:solidFill>
            <a:schemeClr val="tx2">
              <a:alpha val="30000"/>
            </a:schemeClr>
          </a:solidFill>
          <a:ln w="605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280157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0" y="172244"/>
            <a:ext cx="12192000" cy="762000"/>
          </a:xfrm>
          <a:prstGeom prst="rect">
            <a:avLst/>
          </a:prstGeom>
          <a:solidFill>
            <a:srgbClr val="002F7C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3D557A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824682" y="0"/>
            <a:ext cx="175443" cy="628650"/>
          </a:xfrm>
          <a:prstGeom prst="rect">
            <a:avLst/>
          </a:prstGeom>
          <a:solidFill>
            <a:srgbClr val="8299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TextBox 13"/>
          <p:cNvSpPr txBox="1">
            <a:spLocks noChangeArrowheads="1"/>
          </p:cNvSpPr>
          <p:nvPr/>
        </p:nvSpPr>
        <p:spPr bwMode="auto">
          <a:xfrm>
            <a:off x="1214755" y="368578"/>
            <a:ext cx="777494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1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、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Methodology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22" name="Picture 6" descr="D:\MBA工作\LOGO\同济经管LOGO反白.pn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4873" y="355967"/>
            <a:ext cx="1386605" cy="462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矩形: 圆角 7">
            <a:extLst>
              <a:ext uri="{FF2B5EF4-FFF2-40B4-BE49-F238E27FC236}">
                <a16:creationId xmlns:a16="http://schemas.microsoft.com/office/drawing/2014/main" id="{E52053DE-FD03-4F7A-AB3E-A4B8BD69C5F8}"/>
              </a:ext>
            </a:extLst>
          </p:cNvPr>
          <p:cNvSpPr/>
          <p:nvPr/>
        </p:nvSpPr>
        <p:spPr bwMode="auto">
          <a:xfrm>
            <a:off x="1162566" y="4729229"/>
            <a:ext cx="4148143" cy="748118"/>
          </a:xfrm>
          <a:prstGeom prst="roundRect">
            <a:avLst/>
          </a:prstGeom>
          <a:solidFill>
            <a:srgbClr val="F4F7FE"/>
          </a:solidFill>
          <a:ln w="19050">
            <a:noFill/>
            <a:round/>
            <a:tailEnd type="triangle" w="med" len="med"/>
          </a:ln>
        </p:spPr>
        <p:txBody>
          <a:bodyPr rtlCol="0" anchor="ctr"/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Prior knowledge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000" kern="0" dirty="0"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(Topological features)</a:t>
            </a:r>
            <a:endParaRPr kumimoji="0" lang="zh-CN" altLang="en-US" sz="20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华文新魏" panose="020108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A28B61D6-D667-485D-8806-A247D440E85E}"/>
              </a:ext>
            </a:extLst>
          </p:cNvPr>
          <p:cNvSpPr/>
          <p:nvPr/>
        </p:nvSpPr>
        <p:spPr bwMode="auto">
          <a:xfrm>
            <a:off x="6554344" y="4729229"/>
            <a:ext cx="4148143" cy="721427"/>
          </a:xfrm>
          <a:prstGeom prst="roundRect">
            <a:avLst/>
          </a:prstGeom>
          <a:solidFill>
            <a:srgbClr val="F4F7FE"/>
          </a:solidFill>
          <a:ln w="19050">
            <a:noFill/>
            <a:round/>
            <a:tailEnd type="triangle" w="med" len="med"/>
          </a:ln>
        </p:spPr>
        <p:txBody>
          <a:bodyPr rtlCol="0" anchor="ctr"/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Data-driven knowledge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000" kern="0" dirty="0"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(TTI </a:t>
            </a:r>
            <a:r>
              <a:rPr lang="zh-CN" altLang="en-US" sz="2000" kern="0" dirty="0"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→ </a:t>
            </a:r>
            <a:r>
              <a:rPr lang="en-US" altLang="zh-CN" sz="2000" kern="0" dirty="0"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Frequency features)</a:t>
            </a:r>
            <a:endParaRPr kumimoji="0" lang="zh-CN" altLang="en-US" sz="20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华文新魏" panose="020108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F230EF41-142A-4A97-B074-2CDEE3B67FC5}"/>
              </a:ext>
            </a:extLst>
          </p:cNvPr>
          <p:cNvSpPr/>
          <p:nvPr/>
        </p:nvSpPr>
        <p:spPr>
          <a:xfrm>
            <a:off x="2723542" y="1407344"/>
            <a:ext cx="6476139" cy="53050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Embedded graphs construction</a:t>
            </a:r>
            <a:endParaRPr lang="zh-CN" alt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517E30AD-065F-4CEF-B121-ECC0B61182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3848" y="2356554"/>
            <a:ext cx="10095528" cy="218354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0" y="172244"/>
            <a:ext cx="12192000" cy="762000"/>
          </a:xfrm>
          <a:prstGeom prst="rect">
            <a:avLst/>
          </a:prstGeom>
          <a:solidFill>
            <a:srgbClr val="002F7C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3D557A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824682" y="0"/>
            <a:ext cx="175443" cy="628650"/>
          </a:xfrm>
          <a:prstGeom prst="rect">
            <a:avLst/>
          </a:prstGeom>
          <a:solidFill>
            <a:srgbClr val="8299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TextBox 13"/>
          <p:cNvSpPr txBox="1">
            <a:spLocks noChangeArrowheads="1"/>
          </p:cNvSpPr>
          <p:nvPr/>
        </p:nvSpPr>
        <p:spPr bwMode="auto">
          <a:xfrm>
            <a:off x="1214755" y="368578"/>
            <a:ext cx="777494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1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、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Methodology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22" name="Picture 6" descr="D:\MBA工作\LOGO\同济经管LOGO反白.pn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4873" y="355967"/>
            <a:ext cx="1386605" cy="462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B6DA7BD9-7CA2-4AF9-8813-BD5331472D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2628" y="2472486"/>
            <a:ext cx="3503750" cy="2502679"/>
          </a:xfrm>
          <a:prstGeom prst="rect">
            <a:avLst/>
          </a:prstGeom>
        </p:spPr>
      </p:pic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61D11B4A-9361-4015-8EF5-0589F9FDF0F4}"/>
              </a:ext>
            </a:extLst>
          </p:cNvPr>
          <p:cNvSpPr/>
          <p:nvPr/>
        </p:nvSpPr>
        <p:spPr bwMode="auto">
          <a:xfrm>
            <a:off x="1936721" y="5274238"/>
            <a:ext cx="3394707" cy="488200"/>
          </a:xfrm>
          <a:prstGeom prst="roundRect">
            <a:avLst/>
          </a:prstGeom>
          <a:noFill/>
          <a:ln w="19050">
            <a:noFill/>
            <a:round/>
            <a:tailEnd type="triangle" w="med" len="med"/>
          </a:ln>
        </p:spPr>
        <p:txBody>
          <a:bodyPr rtlCol="0" anchor="ctr"/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Dynamic congestion networks</a:t>
            </a:r>
            <a:endParaRPr kumimoji="0" lang="zh-CN" altLang="en-US" sz="20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华文新魏" panose="020108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CF56CEA0-B5BD-4B91-BB63-6CA20CDFCEBB}"/>
              </a:ext>
            </a:extLst>
          </p:cNvPr>
          <p:cNvSpPr txBox="1"/>
          <p:nvPr/>
        </p:nvSpPr>
        <p:spPr bwMode="gray">
          <a:xfrm>
            <a:off x="6322482" y="3130991"/>
            <a:ext cx="1990681" cy="6140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1219170">
              <a:lnSpc>
                <a:spcPct val="200000"/>
              </a:lnSpc>
              <a:defRPr/>
            </a:pPr>
            <a:r>
              <a:rPr lang="en-US" altLang="zh-CN" sz="2000" kern="0" dirty="0">
                <a:latin typeface="Times New Roman" panose="02020603050405020304" pitchFamily="18" charset="0"/>
                <a:ea typeface="Yu Gothic Medium" panose="020B0500000000000000" pitchFamily="34" charset="-128"/>
                <a:cs typeface="Times New Roman" panose="02020603050405020304" pitchFamily="18" charset="0"/>
              </a:rPr>
              <a:t>Local structure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828F37DF-E9E5-48EF-9407-22EE0590EBD3}"/>
              </a:ext>
            </a:extLst>
          </p:cNvPr>
          <p:cNvSpPr txBox="1"/>
          <p:nvPr/>
        </p:nvSpPr>
        <p:spPr bwMode="gray">
          <a:xfrm>
            <a:off x="6413504" y="4845804"/>
            <a:ext cx="1899659" cy="6140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1219170">
              <a:lnSpc>
                <a:spcPct val="200000"/>
              </a:lnSpc>
              <a:defRPr/>
            </a:pPr>
            <a:r>
              <a:rPr lang="en-US" altLang="zh-CN" sz="2000" kern="0" dirty="0">
                <a:latin typeface="Times New Roman" panose="02020603050405020304" pitchFamily="18" charset="0"/>
                <a:ea typeface="Yu Gothic Medium" panose="020B0500000000000000" pitchFamily="34" charset="-128"/>
                <a:cs typeface="Times New Roman" panose="02020603050405020304" pitchFamily="18" charset="0"/>
              </a:rPr>
              <a:t>Global structure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8F5A3F18-25D2-4CC7-94DE-1923CA3748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4195" y="3903729"/>
            <a:ext cx="1772547" cy="119802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1855D0F9-9D75-40FC-A97C-D3C70A64AE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14721" y="2205087"/>
            <a:ext cx="1629714" cy="1223913"/>
          </a:xfrm>
          <a:prstGeom prst="rect">
            <a:avLst/>
          </a:prstGeom>
        </p:spPr>
      </p:pic>
      <p:pic>
        <p:nvPicPr>
          <p:cNvPr id="19" name="图形 18" descr="关闭 纯色填充">
            <a:extLst>
              <a:ext uri="{FF2B5EF4-FFF2-40B4-BE49-F238E27FC236}">
                <a16:creationId xmlns:a16="http://schemas.microsoft.com/office/drawing/2014/main" id="{3E84F157-244B-4755-91B5-C1CA2B73BD4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690375">
            <a:off x="7183323" y="3682222"/>
            <a:ext cx="269479" cy="269479"/>
          </a:xfrm>
          <a:prstGeom prst="rect">
            <a:avLst/>
          </a:prstGeom>
        </p:spPr>
      </p:pic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674BD4EF-197E-44FC-8AB3-ACAD5C9E6F63}"/>
              </a:ext>
            </a:extLst>
          </p:cNvPr>
          <p:cNvSpPr/>
          <p:nvPr/>
        </p:nvSpPr>
        <p:spPr bwMode="auto">
          <a:xfrm>
            <a:off x="6334129" y="5514165"/>
            <a:ext cx="4053487" cy="488200"/>
          </a:xfrm>
          <a:prstGeom prst="roundRect">
            <a:avLst/>
          </a:prstGeom>
          <a:noFill/>
          <a:ln w="19050">
            <a:noFill/>
            <a:round/>
            <a:tailEnd type="triangle" w="med" len="med"/>
          </a:ln>
        </p:spPr>
        <p:txBody>
          <a:bodyPr rtlCol="0" anchor="ctr"/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Communities </a:t>
            </a:r>
            <a:r>
              <a:rPr lang="en-US" altLang="zh-CN" sz="2000" kern="0" dirty="0"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detection</a:t>
            </a: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 &amp; Evaluation</a:t>
            </a:r>
            <a:endParaRPr kumimoji="0" lang="zh-CN" altLang="en-US" sz="20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华文新魏" panose="020108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CE1CB22C-0F24-42CD-955B-8BE82C4B442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60873" y="2930416"/>
            <a:ext cx="1944793" cy="1548518"/>
          </a:xfrm>
          <a:prstGeom prst="rect">
            <a:avLst/>
          </a:prstGeom>
        </p:spPr>
      </p:pic>
      <p:pic>
        <p:nvPicPr>
          <p:cNvPr id="25" name="图形 24" descr="箭头: 轻微弯曲 纯色填充">
            <a:extLst>
              <a:ext uri="{FF2B5EF4-FFF2-40B4-BE49-F238E27FC236}">
                <a16:creationId xmlns:a16="http://schemas.microsoft.com/office/drawing/2014/main" id="{9F0BB5D6-33BA-4B00-90FC-86BBD3AA967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692830" y="3483678"/>
            <a:ext cx="768210" cy="768210"/>
          </a:xfrm>
          <a:prstGeom prst="rect">
            <a:avLst/>
          </a:prstGeom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54C713B4-6480-48F6-B6B6-6D7955264505}"/>
              </a:ext>
            </a:extLst>
          </p:cNvPr>
          <p:cNvSpPr txBox="1"/>
          <p:nvPr/>
        </p:nvSpPr>
        <p:spPr bwMode="gray">
          <a:xfrm>
            <a:off x="8380563" y="4403693"/>
            <a:ext cx="1880662" cy="960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defTabSz="1219170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zh-CN" sz="2000" kern="0" dirty="0">
                <a:solidFill>
                  <a:srgbClr val="FF0000"/>
                </a:solidFill>
                <a:latin typeface="Times New Roman" panose="02020603050405020304" pitchFamily="18" charset="0"/>
                <a:ea typeface="Yu Gothic Medium" panose="020B0500000000000000" pitchFamily="34" charset="-128"/>
                <a:cs typeface="Times New Roman" panose="02020603050405020304" pitchFamily="18" charset="0"/>
              </a:rPr>
              <a:t>Modularity</a:t>
            </a:r>
          </a:p>
          <a:p>
            <a:pPr marL="342900" indent="-342900" defTabSz="1219170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zh-CN" sz="2000" kern="0" dirty="0">
                <a:solidFill>
                  <a:srgbClr val="FF0000"/>
                </a:solidFill>
                <a:latin typeface="Times New Roman" panose="02020603050405020304" pitchFamily="18" charset="0"/>
                <a:ea typeface="Yu Gothic Medium" panose="020B0500000000000000" pitchFamily="34" charset="-128"/>
                <a:cs typeface="Times New Roman" panose="02020603050405020304" pitchFamily="18" charset="0"/>
              </a:rPr>
              <a:t>NMI  &amp; ARI</a:t>
            </a:r>
          </a:p>
        </p:txBody>
      </p:sp>
      <p:sp>
        <p:nvSpPr>
          <p:cNvPr id="27" name="矩形: 圆角 26">
            <a:extLst>
              <a:ext uri="{FF2B5EF4-FFF2-40B4-BE49-F238E27FC236}">
                <a16:creationId xmlns:a16="http://schemas.microsoft.com/office/drawing/2014/main" id="{B16DEAEA-F0A2-4563-876F-758A6A7AC20C}"/>
              </a:ext>
            </a:extLst>
          </p:cNvPr>
          <p:cNvSpPr/>
          <p:nvPr/>
        </p:nvSpPr>
        <p:spPr>
          <a:xfrm>
            <a:off x="3335984" y="1297450"/>
            <a:ext cx="5673710" cy="58847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Adaptive</a:t>
            </a:r>
            <a:r>
              <a:rPr lang="zh-CN" alt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modularity optimization</a:t>
            </a:r>
            <a:endParaRPr lang="zh-CN" alt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63453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0" y="172244"/>
            <a:ext cx="12192000" cy="762000"/>
          </a:xfrm>
          <a:prstGeom prst="rect">
            <a:avLst/>
          </a:prstGeom>
          <a:solidFill>
            <a:srgbClr val="002F7C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3D557A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824682" y="0"/>
            <a:ext cx="175443" cy="628650"/>
          </a:xfrm>
          <a:prstGeom prst="rect">
            <a:avLst/>
          </a:prstGeom>
          <a:solidFill>
            <a:srgbClr val="8299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TextBox 13"/>
          <p:cNvSpPr txBox="1">
            <a:spLocks noChangeArrowheads="1"/>
          </p:cNvSpPr>
          <p:nvPr/>
        </p:nvSpPr>
        <p:spPr bwMode="auto">
          <a:xfrm>
            <a:off x="1214755" y="368578"/>
            <a:ext cx="7774944" cy="8125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2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、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Validation and Analysis</a:t>
            </a:r>
          </a:p>
          <a:p>
            <a:pPr eaLnBrk="1" hangingPunct="1">
              <a:spcBef>
                <a:spcPct val="20000"/>
              </a:spcBef>
            </a:pPr>
            <a:endParaRPr lang="zh-CN" altLang="en-US" sz="24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22" name="Picture 6" descr="D:\MBA工作\LOGO\同济经管LOGO反白.pn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4873" y="355967"/>
            <a:ext cx="1386605" cy="462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: 圆角 5">
            <a:extLst>
              <a:ext uri="{FF2B5EF4-FFF2-40B4-BE49-F238E27FC236}">
                <a16:creationId xmlns:a16="http://schemas.microsoft.com/office/drawing/2014/main" id="{4BE3C3ED-6EA6-414D-9735-DA4AC7BCFDFD}"/>
              </a:ext>
            </a:extLst>
          </p:cNvPr>
          <p:cNvSpPr/>
          <p:nvPr/>
        </p:nvSpPr>
        <p:spPr>
          <a:xfrm>
            <a:off x="977226" y="1559785"/>
            <a:ext cx="2429049" cy="61987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Benchmark dataset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443610BA-689A-4265-BDEB-6558A7AA4C9F}"/>
              </a:ext>
            </a:extLst>
          </p:cNvPr>
          <p:cNvSpPr/>
          <p:nvPr/>
        </p:nvSpPr>
        <p:spPr>
          <a:xfrm>
            <a:off x="511031" y="2058046"/>
            <a:ext cx="4035862" cy="79090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Four types of dynamic benchmark graphs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15000 vertices</a:t>
            </a: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D1A7804A-B80E-4381-8EA4-2285567E02E2}"/>
              </a:ext>
            </a:extLst>
          </p:cNvPr>
          <p:cNvSpPr/>
          <p:nvPr/>
        </p:nvSpPr>
        <p:spPr>
          <a:xfrm>
            <a:off x="1070418" y="3198381"/>
            <a:ext cx="2275367" cy="61987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Real world dataset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7C79A025-9803-4253-AB2E-56FEF8350CAE}"/>
              </a:ext>
            </a:extLst>
          </p:cNvPr>
          <p:cNvSpPr/>
          <p:nvPr/>
        </p:nvSpPr>
        <p:spPr>
          <a:xfrm>
            <a:off x="438702" y="4009046"/>
            <a:ext cx="3672554" cy="95132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Average speed dataset in New York City </a:t>
            </a:r>
          </a:p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(Dec 2, 2018 - Dec 31, 2018)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Average speed dataset in Shanghai</a:t>
            </a:r>
          </a:p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(April 1, 2015 – April 30, 2015)</a:t>
            </a: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A9EB2CC3-59B0-4950-AC9C-F2FD039B6038}"/>
              </a:ext>
            </a:extLst>
          </p:cNvPr>
          <p:cNvSpPr/>
          <p:nvPr/>
        </p:nvSpPr>
        <p:spPr>
          <a:xfrm>
            <a:off x="4898122" y="1265547"/>
            <a:ext cx="7060739" cy="58847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Visualizing the interaction between</a:t>
            </a:r>
          </a:p>
          <a:p>
            <a:pPr algn="ctr"/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detected communities and the 11 causal factors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62350CD1-E356-451F-ADE1-24530D7F23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5295" y="2277805"/>
            <a:ext cx="8175060" cy="3783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2093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0" y="172244"/>
            <a:ext cx="12192000" cy="762000"/>
          </a:xfrm>
          <a:prstGeom prst="rect">
            <a:avLst/>
          </a:prstGeom>
          <a:solidFill>
            <a:srgbClr val="002F7C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3D557A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824682" y="0"/>
            <a:ext cx="175443" cy="628650"/>
          </a:xfrm>
          <a:prstGeom prst="rect">
            <a:avLst/>
          </a:prstGeom>
          <a:solidFill>
            <a:srgbClr val="8299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TextBox 13"/>
          <p:cNvSpPr txBox="1">
            <a:spLocks noChangeArrowheads="1"/>
          </p:cNvSpPr>
          <p:nvPr/>
        </p:nvSpPr>
        <p:spPr bwMode="auto">
          <a:xfrm>
            <a:off x="1214755" y="368578"/>
            <a:ext cx="777494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3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、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Innovative Points</a:t>
            </a:r>
          </a:p>
        </p:txBody>
      </p:sp>
      <p:pic>
        <p:nvPicPr>
          <p:cNvPr id="22" name="Picture 6" descr="D:\MBA工作\LOGO\同济经管LOGO反白.pn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4873" y="355967"/>
            <a:ext cx="1386605" cy="462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6F2BC183-D248-43C9-B25B-6A6A907C6FAD}"/>
              </a:ext>
            </a:extLst>
          </p:cNvPr>
          <p:cNvSpPr/>
          <p:nvPr/>
        </p:nvSpPr>
        <p:spPr>
          <a:xfrm>
            <a:off x="835977" y="1309509"/>
            <a:ext cx="10520045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spcAft>
                <a:spcPts val="0"/>
              </a:spcAft>
            </a:pPr>
            <a:endParaRPr lang="zh-CN" altLang="zh-CN" kern="100" dirty="0"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marL="342900" lvl="0" indent="-342900" algn="just">
              <a:spcAft>
                <a:spcPts val="0"/>
              </a:spcAft>
              <a:buFont typeface="+mj-lt"/>
              <a:buAutoNum type="arabicPeriod"/>
            </a:pPr>
            <a:r>
              <a:rPr lang="zh-CN" altLang="zh-CN" kern="1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提出了道路的</a:t>
            </a:r>
            <a:r>
              <a:rPr lang="zh-CN" altLang="en-US" kern="1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空间拓扑特征</a:t>
            </a:r>
            <a:r>
              <a:rPr lang="zh-CN" altLang="zh-CN" kern="1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的概念</a:t>
            </a:r>
            <a:r>
              <a:rPr lang="zh-CN" altLang="en-US" kern="1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，融合了距离、结构（</a:t>
            </a:r>
            <a:r>
              <a:rPr lang="en-US" altLang="zh-CN" kern="1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node degree</a:t>
            </a:r>
            <a:r>
              <a:rPr lang="zh-CN" altLang="en-US" kern="1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）、形状（</a:t>
            </a:r>
            <a:r>
              <a:rPr lang="en-US" altLang="zh-CN" kern="1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curvature</a:t>
            </a:r>
            <a:r>
              <a:rPr lang="zh-CN" altLang="en-US" kern="1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）等特征值。</a:t>
            </a:r>
            <a:endParaRPr lang="en-US" altLang="zh-CN" kern="100" dirty="0"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marL="342900" lvl="0" indent="-342900" algn="just">
              <a:spcAft>
                <a:spcPts val="0"/>
              </a:spcAft>
              <a:buFont typeface="+mj-lt"/>
              <a:buAutoNum type="arabicPeriod"/>
            </a:pPr>
            <a:endParaRPr lang="en-US" altLang="zh-CN" kern="100" dirty="0"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marL="342900" lvl="0" indent="-342900" algn="just">
              <a:spcAft>
                <a:spcPts val="0"/>
              </a:spcAft>
              <a:buFont typeface="+mj-lt"/>
              <a:buAutoNum type="arabicPeriod"/>
            </a:pPr>
            <a:r>
              <a:rPr lang="zh-CN" altLang="en-US" kern="1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对于道路</a:t>
            </a:r>
            <a:r>
              <a:rPr lang="en-US" altLang="zh-CN" kern="100" dirty="0" err="1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tti</a:t>
            </a:r>
            <a:r>
              <a:rPr lang="zh-CN" altLang="en-US" kern="1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的时间序列数据，添加了傅里叶变换，将时间域特征转化为频域特征，消除了数据采集的时间分辨率对于结果的影响。</a:t>
            </a:r>
            <a:endParaRPr lang="en-US" altLang="zh-CN" kern="100" dirty="0"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marL="342900" lvl="0" indent="-342900" algn="just">
              <a:spcAft>
                <a:spcPts val="0"/>
              </a:spcAft>
              <a:buFont typeface="+mj-lt"/>
              <a:buAutoNum type="arabicPeriod"/>
            </a:pPr>
            <a:endParaRPr lang="zh-CN" altLang="zh-CN" kern="100" dirty="0"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marL="342900" lvl="0" indent="-342900" algn="just">
              <a:spcAft>
                <a:spcPts val="0"/>
              </a:spcAft>
              <a:buFont typeface="+mj-lt"/>
              <a:buAutoNum type="arabicPeriod"/>
            </a:pPr>
            <a:r>
              <a:rPr lang="zh-CN" altLang="zh-CN" kern="1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运用了一种</a:t>
            </a:r>
            <a:r>
              <a:rPr lang="zh-CN" altLang="en-US" kern="1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改进后</a:t>
            </a:r>
            <a:r>
              <a:rPr lang="zh-CN" altLang="zh-CN" kern="1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的</a:t>
            </a:r>
            <a:r>
              <a:rPr lang="zh-CN" altLang="en-US" kern="1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社区挖掘</a:t>
            </a:r>
            <a:r>
              <a:rPr lang="zh-CN" altLang="zh-CN" kern="1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方法</a:t>
            </a:r>
            <a:r>
              <a:rPr lang="zh-CN" altLang="en-US" kern="1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识别动态网络图中发生的结构变化，</a:t>
            </a:r>
            <a:r>
              <a:rPr lang="zh-CN" altLang="zh-CN" kern="1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追踪拥堵传播</a:t>
            </a:r>
            <a:r>
              <a:rPr lang="zh-CN" altLang="en-US" kern="1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kern="1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Adaptive modularity-based method for tracking congestion propagation in dynamic traffic networks</a:t>
            </a:r>
            <a:r>
              <a:rPr lang="zh-CN" altLang="en-US" kern="1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），并与传统的基于模块度和</a:t>
            </a:r>
            <a:r>
              <a:rPr lang="en-US" altLang="zh-CN" kern="1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LDA</a:t>
            </a:r>
            <a:r>
              <a:rPr lang="zh-CN" altLang="en-US" kern="1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（主题模型）的社区挖掘方法进行对比。</a:t>
            </a:r>
            <a:endParaRPr lang="en-US" altLang="zh-CN" kern="100" dirty="0"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lvl="0" algn="just">
              <a:spcAft>
                <a:spcPts val="0"/>
              </a:spcAft>
            </a:pPr>
            <a:endParaRPr lang="en-US" altLang="zh-CN" kern="100" dirty="0"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lvl="0" algn="just">
              <a:spcAft>
                <a:spcPts val="0"/>
              </a:spcAft>
            </a:pPr>
            <a:endParaRPr lang="en-US" altLang="zh-CN" kern="100" dirty="0"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lvl="1" algn="just"/>
            <a:r>
              <a:rPr lang="zh-CN" altLang="en-US" kern="1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静态网络：每一时刻的节点数目不变，结构不变。</a:t>
            </a:r>
            <a:endParaRPr lang="en-US" altLang="zh-CN" kern="100" dirty="0"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lvl="1" algn="just"/>
            <a:r>
              <a:rPr lang="zh-CN" altLang="en-US" kern="1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动态网络：节点数目会变化，结构会变化。</a:t>
            </a:r>
            <a:endParaRPr lang="en-US" altLang="zh-CN" kern="100" dirty="0"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lvl="1" algn="just"/>
            <a:r>
              <a:rPr lang="zh-CN" altLang="en-US" kern="1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现有研究大多考虑的是局部结构的演化。</a:t>
            </a:r>
            <a:endParaRPr lang="en-US" altLang="zh-CN" kern="100" dirty="0"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lvl="1" algn="just"/>
            <a:r>
              <a:rPr lang="zh-CN" altLang="en-US" kern="1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本研究同时考虑了网络图的局部特征和全局特征（整体结构差异）。</a:t>
            </a:r>
            <a:endParaRPr lang="en-US" altLang="zh-CN" kern="100" dirty="0"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lvl="1" algn="just"/>
            <a:r>
              <a:rPr lang="zh-CN" altLang="en-US" kern="1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使用</a:t>
            </a:r>
            <a:r>
              <a:rPr lang="en-US" altLang="zh-CN" kern="1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NMI</a:t>
            </a:r>
            <a:r>
              <a:rPr lang="zh-CN" altLang="en-US" kern="1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和</a:t>
            </a:r>
            <a:r>
              <a:rPr lang="en-US" altLang="zh-CN" kern="1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ARI</a:t>
            </a:r>
            <a:r>
              <a:rPr lang="zh-CN" altLang="en-US" kern="1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作为前后时间切片差异的衡量指标，使用模块度作为社区挖掘效果好坏的衡量指标。</a:t>
            </a:r>
            <a:endParaRPr lang="en-US" altLang="zh-CN" kern="100" dirty="0"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marL="800100" lvl="1" indent="-342900" algn="just">
              <a:buFont typeface="+mj-lt"/>
              <a:buAutoNum type="arabicPeriod"/>
            </a:pPr>
            <a:endParaRPr lang="en-US" altLang="zh-CN" kern="100" dirty="0"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marL="342900" lvl="0" indent="-342900" algn="just">
              <a:spcAft>
                <a:spcPts val="0"/>
              </a:spcAft>
              <a:buFont typeface="+mj-lt"/>
              <a:buAutoNum type="arabicPeriod"/>
            </a:pPr>
            <a:endParaRPr lang="zh-CN" altLang="zh-CN" kern="100" dirty="0"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16031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0" y="172244"/>
            <a:ext cx="12192000" cy="762000"/>
          </a:xfrm>
          <a:prstGeom prst="rect">
            <a:avLst/>
          </a:prstGeom>
          <a:solidFill>
            <a:srgbClr val="002F7C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3D557A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824682" y="0"/>
            <a:ext cx="175443" cy="628650"/>
          </a:xfrm>
          <a:prstGeom prst="rect">
            <a:avLst/>
          </a:prstGeom>
          <a:solidFill>
            <a:srgbClr val="8299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TextBox 13"/>
          <p:cNvSpPr txBox="1">
            <a:spLocks noChangeArrowheads="1"/>
          </p:cNvSpPr>
          <p:nvPr/>
        </p:nvSpPr>
        <p:spPr bwMode="auto">
          <a:xfrm>
            <a:off x="1214755" y="368578"/>
            <a:ext cx="777494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4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、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My Contribution</a:t>
            </a:r>
          </a:p>
        </p:txBody>
      </p:sp>
      <p:pic>
        <p:nvPicPr>
          <p:cNvPr id="22" name="Picture 6" descr="D:\MBA工作\LOGO\同济经管LOGO反白.pn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4873" y="355967"/>
            <a:ext cx="1386605" cy="462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29B2DEA5-C53C-4756-93CE-967518D84D78}"/>
              </a:ext>
            </a:extLst>
          </p:cNvPr>
          <p:cNvSpPr/>
          <p:nvPr/>
        </p:nvSpPr>
        <p:spPr>
          <a:xfrm>
            <a:off x="1153884" y="1245551"/>
            <a:ext cx="10363201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>
              <a:spcAft>
                <a:spcPts val="0"/>
              </a:spcAft>
              <a:buFont typeface="+mj-lt"/>
              <a:buAutoNum type="arabicPeriod"/>
            </a:pPr>
            <a:r>
              <a:rPr lang="en-US" altLang="zh-CN" kern="1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Map matching</a:t>
            </a:r>
            <a:r>
              <a:rPr lang="zh-CN" altLang="en-US" kern="1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，计算每个时间切片中每条道路上的平均速度和</a:t>
            </a:r>
            <a:r>
              <a:rPr lang="en-US" altLang="zh-CN" kern="100" dirty="0" err="1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tti</a:t>
            </a:r>
            <a:r>
              <a:rPr lang="zh-CN" altLang="en-US" kern="1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指数，得到拥堵网络图。</a:t>
            </a:r>
            <a:endParaRPr lang="zh-CN" altLang="zh-CN" kern="100" dirty="0"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marL="342900" lvl="0" indent="-342900" algn="just">
              <a:spcAft>
                <a:spcPts val="0"/>
              </a:spcAft>
              <a:buFont typeface="+mj-lt"/>
              <a:buAutoNum type="arabicPeriod"/>
            </a:pPr>
            <a:r>
              <a:rPr lang="zh-CN" altLang="en-US" kern="1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计算拥堵道路的时间相似度，得到特征矩阵，方便师姐进行后续处理。</a:t>
            </a:r>
            <a:endParaRPr lang="en-US" altLang="zh-CN" kern="100" dirty="0"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zh-CN" altLang="zh-CN" kern="1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提出了道路的拓扑结构相似性的概念</a:t>
            </a:r>
            <a:r>
              <a:rPr lang="zh-CN" altLang="en-US" kern="1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，提出聚类算法并不适用于作为动态过程的拥堵传播这一观点。</a:t>
            </a:r>
            <a:endParaRPr lang="en-US" altLang="zh-CN" kern="100" dirty="0"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zh-CN" altLang="en-US" kern="1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处理了所有</a:t>
            </a:r>
            <a:r>
              <a:rPr lang="en-US" altLang="zh-CN" kern="1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POI</a:t>
            </a:r>
            <a:r>
              <a:rPr lang="zh-CN" altLang="en-US" kern="1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数据，创建道路缓冲区，将</a:t>
            </a:r>
            <a:r>
              <a:rPr lang="en-US" altLang="zh-CN" kern="1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11</a:t>
            </a:r>
            <a:r>
              <a:rPr lang="zh-CN" altLang="en-US" kern="1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个拥堵权重因子添加到映射；验证缓冲区的最佳大小。</a:t>
            </a:r>
            <a:endParaRPr lang="en-US" altLang="zh-CN" kern="100" dirty="0"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zh-CN" altLang="en-US" kern="1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积极参与项目，关心项目进展，阅读领域论文，与师姐进行每周一次的讨论，交流彼此想法。</a:t>
            </a:r>
            <a:endParaRPr lang="en-US" altLang="zh-CN" kern="100" dirty="0"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marL="342900" indent="-342900" algn="just">
              <a:buFont typeface="+mj-lt"/>
              <a:buAutoNum type="arabicPeriod"/>
            </a:pPr>
            <a:endParaRPr lang="en-US" altLang="zh-CN" kern="100" dirty="0"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marL="342900" lvl="0" indent="-342900" algn="just">
              <a:spcAft>
                <a:spcPts val="0"/>
              </a:spcAft>
              <a:buFont typeface="+mj-lt"/>
              <a:buAutoNum type="arabicPeriod"/>
            </a:pPr>
            <a:endParaRPr lang="en-US" altLang="zh-CN" kern="100" dirty="0"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marL="342900" lvl="0" indent="-342900" algn="just">
              <a:spcAft>
                <a:spcPts val="0"/>
              </a:spcAft>
              <a:buFont typeface="+mj-lt"/>
              <a:buAutoNum type="arabicPeriod"/>
            </a:pPr>
            <a:endParaRPr lang="zh-CN" altLang="zh-CN" kern="100" dirty="0"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marL="342900" lvl="0" indent="-342900" algn="just">
              <a:spcAft>
                <a:spcPts val="0"/>
              </a:spcAft>
              <a:buFont typeface="+mj-lt"/>
              <a:buAutoNum type="arabicPeriod"/>
            </a:pPr>
            <a:endParaRPr lang="en-US" altLang="zh-CN" kern="100" dirty="0"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marL="342900" lvl="0" indent="-342900" algn="just">
              <a:spcAft>
                <a:spcPts val="0"/>
              </a:spcAft>
              <a:buFont typeface="+mj-lt"/>
              <a:buAutoNum type="arabicPeriod"/>
            </a:pPr>
            <a:endParaRPr lang="zh-CN" altLang="zh-CN" kern="100" dirty="0"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05375FE-261C-41A8-A451-6EAD95D10A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0125" y="2972346"/>
            <a:ext cx="3839029" cy="3619383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6BB56727-4B5B-4609-8B49-7E30C3B198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2914" y="3047254"/>
            <a:ext cx="6582229" cy="35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2854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0" y="172244"/>
            <a:ext cx="12192000" cy="762000"/>
          </a:xfrm>
          <a:prstGeom prst="rect">
            <a:avLst/>
          </a:prstGeom>
          <a:solidFill>
            <a:srgbClr val="002F7C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3D557A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824682" y="0"/>
            <a:ext cx="175443" cy="628650"/>
          </a:xfrm>
          <a:prstGeom prst="rect">
            <a:avLst/>
          </a:prstGeom>
          <a:solidFill>
            <a:srgbClr val="8299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TextBox 13"/>
          <p:cNvSpPr txBox="1">
            <a:spLocks noChangeArrowheads="1"/>
          </p:cNvSpPr>
          <p:nvPr/>
        </p:nvSpPr>
        <p:spPr bwMode="auto">
          <a:xfrm>
            <a:off x="1214755" y="368578"/>
            <a:ext cx="777494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5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、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Challenge and Solution</a:t>
            </a:r>
          </a:p>
        </p:txBody>
      </p:sp>
      <p:pic>
        <p:nvPicPr>
          <p:cNvPr id="22" name="Picture 6" descr="D:\MBA工作\LOGO\同济经管LOGO反白.pn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4873" y="355967"/>
            <a:ext cx="1386605" cy="462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FB0E469D-CB21-4FED-B8A8-B267534BAA12}"/>
              </a:ext>
            </a:extLst>
          </p:cNvPr>
          <p:cNvSpPr/>
          <p:nvPr/>
        </p:nvSpPr>
        <p:spPr>
          <a:xfrm>
            <a:off x="232228" y="1274939"/>
            <a:ext cx="11858171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zh-CN" altLang="zh-CN" b="1" kern="1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挑战：</a:t>
            </a:r>
            <a:endParaRPr lang="zh-CN" altLang="zh-CN" kern="100" dirty="0"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n-US" altLang="zh-CN" kern="1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zh-CN" kern="1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kern="1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Map matching</a:t>
            </a:r>
            <a:r>
              <a:rPr lang="zh-CN" altLang="en-US" kern="1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时，如何</a:t>
            </a:r>
            <a:r>
              <a:rPr lang="zh-CN" altLang="zh-CN" kern="1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区分高架</a:t>
            </a:r>
            <a:r>
              <a:rPr lang="en-US" altLang="zh-CN" kern="1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/</a:t>
            </a:r>
            <a:r>
              <a:rPr lang="zh-CN" altLang="zh-CN" kern="1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快速路和地面上的</a:t>
            </a:r>
            <a:r>
              <a:rPr lang="en-US" altLang="zh-CN" kern="1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GPS</a:t>
            </a:r>
            <a:r>
              <a:rPr lang="zh-CN" altLang="zh-CN" kern="1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轨迹点？</a:t>
            </a:r>
          </a:p>
          <a:p>
            <a:pPr algn="just">
              <a:spcAft>
                <a:spcPts val="0"/>
              </a:spcAft>
            </a:pPr>
            <a:r>
              <a:rPr lang="en-US" altLang="zh-CN" kern="1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zh-CN" kern="1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、</a:t>
            </a:r>
            <a:r>
              <a:rPr lang="zh-CN" altLang="en-US" kern="1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得到</a:t>
            </a:r>
            <a:r>
              <a:rPr lang="zh-CN" altLang="zh-CN" kern="1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道路拥堵时间切片图</a:t>
            </a:r>
            <a:r>
              <a:rPr lang="zh-CN" altLang="en-US" kern="1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以后</a:t>
            </a:r>
            <a:r>
              <a:rPr lang="zh-CN" altLang="zh-CN" kern="1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，怎么将拥堵通过道路传播这一动态的过程表现出来？</a:t>
            </a:r>
            <a:endParaRPr lang="en-US" altLang="zh-CN" kern="100" dirty="0"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endParaRPr lang="zh-CN" altLang="zh-CN" kern="100" dirty="0"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n-US" altLang="zh-CN" kern="1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 </a:t>
            </a:r>
            <a:endParaRPr lang="zh-CN" altLang="zh-CN" kern="100" dirty="0"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zh-CN" altLang="zh-CN" b="1" kern="1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解决方法：</a:t>
            </a:r>
            <a:endParaRPr lang="zh-CN" altLang="zh-CN" kern="100" dirty="0"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n-US" altLang="zh-CN" kern="1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zh-CN" kern="1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、领域</a:t>
            </a:r>
            <a:r>
              <a:rPr lang="zh-CN" altLang="en-US" kern="1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内</a:t>
            </a:r>
            <a:r>
              <a:rPr lang="zh-CN" altLang="zh-CN" kern="1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经典问题，至今没有什么特别好的解决方案。在行驶过程中，高架路和地面道路的</a:t>
            </a:r>
            <a:r>
              <a:rPr lang="zh-CN" altLang="en-US" kern="1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轨迹</a:t>
            </a:r>
            <a:r>
              <a:rPr lang="zh-CN" altLang="zh-CN" kern="1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路径</a:t>
            </a:r>
            <a:r>
              <a:rPr lang="zh-CN" altLang="en-US" kern="1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和轨迹速率的</a:t>
            </a:r>
            <a:r>
              <a:rPr lang="zh-CN" altLang="zh-CN" kern="1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变化频率不同。高架路上的路径通常较长且变化少，而地面道路则更为复杂</a:t>
            </a:r>
            <a:r>
              <a:rPr lang="zh-CN" altLang="en-US" kern="1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；</a:t>
            </a:r>
            <a:r>
              <a:rPr lang="zh-CN" altLang="zh-CN" kern="1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高架路上的</a:t>
            </a:r>
            <a:r>
              <a:rPr lang="zh-CN" altLang="en-US" kern="1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速率是比较</a:t>
            </a:r>
            <a:r>
              <a:rPr lang="zh-CN" altLang="zh-CN" kern="1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平稳和连续</a:t>
            </a:r>
            <a:r>
              <a:rPr lang="zh-CN" altLang="en-US" kern="1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的，而</a:t>
            </a:r>
            <a:r>
              <a:rPr lang="zh-CN" altLang="zh-CN" kern="1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地面道路上</a:t>
            </a:r>
            <a:r>
              <a:rPr lang="zh-CN" altLang="en-US" kern="1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则</a:t>
            </a:r>
            <a:r>
              <a:rPr lang="zh-CN" altLang="zh-CN" kern="1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会显示较多的停顿或变速。</a:t>
            </a:r>
            <a:endParaRPr lang="en-US" altLang="zh-CN" kern="100" dirty="0"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endParaRPr lang="en-US" altLang="zh-CN" kern="100" dirty="0"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zh-CN" altLang="en-US" kern="1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可是，我们研究的是交通拥堵，而高架上也是有可能发生拥堵的，如果把所有的停顿变速视为在地面道路上发生的事件，是否会降低检测到在高架上发生拥堵的概率？</a:t>
            </a:r>
            <a:endParaRPr lang="en-US" altLang="zh-CN" kern="100" dirty="0"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endParaRPr lang="zh-CN" altLang="zh-CN" kern="100" dirty="0"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n-US" altLang="zh-CN" kern="1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kern="1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、</a:t>
            </a:r>
            <a:r>
              <a:rPr lang="zh-CN" altLang="zh-CN" kern="1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社区发生变化—</a:t>
            </a:r>
            <a:r>
              <a:rPr lang="en-US" altLang="zh-CN" kern="1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&gt;</a:t>
            </a:r>
            <a:r>
              <a:rPr lang="zh-CN" altLang="zh-CN" kern="1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拥堵传播过程。</a:t>
            </a:r>
            <a:r>
              <a:rPr lang="zh-CN" altLang="en-US" kern="1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在每一时刻，</a:t>
            </a:r>
            <a:r>
              <a:rPr lang="zh-CN" altLang="zh-CN" kern="1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我们</a:t>
            </a:r>
            <a:r>
              <a:rPr lang="zh-CN" altLang="en-US" kern="1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都</a:t>
            </a:r>
            <a:r>
              <a:rPr lang="zh-CN" altLang="zh-CN" kern="1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需要考虑前一时刻的拥堵图结构</a:t>
            </a:r>
            <a:r>
              <a:rPr lang="zh-CN" altLang="en-US" kern="1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。对每一个子图使</a:t>
            </a:r>
            <a:r>
              <a:rPr lang="zh-CN" altLang="zh-CN" kern="1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用</a:t>
            </a:r>
            <a:r>
              <a:rPr lang="zh-CN" altLang="en-US" kern="1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改进后的</a:t>
            </a:r>
            <a:r>
              <a:rPr lang="zh-CN" altLang="zh-CN" kern="1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社团挖掘算法，</a:t>
            </a:r>
            <a:r>
              <a:rPr lang="zh-CN" altLang="en-US" kern="1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并</a:t>
            </a:r>
            <a:r>
              <a:rPr lang="zh-CN" altLang="zh-CN" kern="1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得到相邻时刻子图之间的差异性 （用</a:t>
            </a:r>
            <a:r>
              <a:rPr lang="en-US" altLang="zh-CN" kern="1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AMI, ARI</a:t>
            </a:r>
            <a:r>
              <a:rPr lang="zh-CN" altLang="zh-CN" kern="1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来衡量），进而找出有显著差异的拥堵路段图（相邻时间切片），找出发生异常的时刻。然后再</a:t>
            </a:r>
            <a:r>
              <a:rPr lang="zh-CN" altLang="en-US" kern="1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根据已</a:t>
            </a:r>
            <a:r>
              <a:rPr lang="zh-CN" altLang="zh-CN" kern="1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创建</a:t>
            </a:r>
            <a:r>
              <a:rPr lang="zh-CN" altLang="en-US" kern="1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的，融合</a:t>
            </a:r>
            <a:r>
              <a:rPr lang="zh-CN" altLang="zh-CN" kern="1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建成环境数据</a:t>
            </a:r>
            <a:r>
              <a:rPr lang="en-US" altLang="zh-CN" kern="1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POI</a:t>
            </a:r>
            <a:r>
              <a:rPr lang="zh-CN" altLang="en-US" kern="1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数据的</a:t>
            </a:r>
            <a:r>
              <a:rPr lang="en-US" altLang="zh-CN" kern="1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buffer</a:t>
            </a:r>
            <a:r>
              <a:rPr lang="zh-CN" altLang="en-US" kern="1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静态</a:t>
            </a:r>
            <a:r>
              <a:rPr lang="zh-CN" altLang="zh-CN" kern="1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图，找到有显著差异的拥堵路段图与</a:t>
            </a:r>
            <a:r>
              <a:rPr lang="en-US" altLang="zh-CN" kern="1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buffer</a:t>
            </a:r>
            <a:r>
              <a:rPr lang="zh-CN" altLang="zh-CN" kern="1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静态图的映射，发现一些关联性，分析形成原因。</a:t>
            </a:r>
          </a:p>
        </p:txBody>
      </p:sp>
    </p:spTree>
    <p:extLst>
      <p:ext uri="{BB962C8B-B14F-4D97-AF65-F5344CB8AC3E}">
        <p14:creationId xmlns:p14="http://schemas.microsoft.com/office/powerpoint/2010/main" val="21331261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0" y="172244"/>
            <a:ext cx="12192000" cy="762000"/>
          </a:xfrm>
          <a:prstGeom prst="rect">
            <a:avLst/>
          </a:prstGeom>
          <a:solidFill>
            <a:srgbClr val="002F7C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3D557A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824682" y="0"/>
            <a:ext cx="175443" cy="628650"/>
          </a:xfrm>
          <a:prstGeom prst="rect">
            <a:avLst/>
          </a:prstGeom>
          <a:solidFill>
            <a:srgbClr val="8299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TextBox 13"/>
          <p:cNvSpPr txBox="1">
            <a:spLocks noChangeArrowheads="1"/>
          </p:cNvSpPr>
          <p:nvPr/>
        </p:nvSpPr>
        <p:spPr bwMode="auto">
          <a:xfrm>
            <a:off x="1214755" y="368578"/>
            <a:ext cx="777494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6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、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Thoughts for internship</a:t>
            </a:r>
          </a:p>
        </p:txBody>
      </p:sp>
      <p:pic>
        <p:nvPicPr>
          <p:cNvPr id="22" name="Picture 6" descr="D:\MBA工作\LOGO\同济经管LOGO反白.pn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4873" y="355967"/>
            <a:ext cx="1386605" cy="462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CCC2B026-1A31-44E0-AFDC-337DC44538D5}"/>
              </a:ext>
            </a:extLst>
          </p:cNvPr>
          <p:cNvSpPr/>
          <p:nvPr/>
        </p:nvSpPr>
        <p:spPr>
          <a:xfrm>
            <a:off x="2608942" y="1248342"/>
            <a:ext cx="6974115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en-US" altLang="zh-CN" sz="2400" kern="1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 </a:t>
            </a:r>
          </a:p>
          <a:p>
            <a:pPr algn="just">
              <a:spcAft>
                <a:spcPts val="0"/>
              </a:spcAft>
            </a:pPr>
            <a:r>
              <a:rPr lang="zh-CN" altLang="en-US" sz="2400" kern="1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科研训练</a:t>
            </a:r>
            <a:r>
              <a:rPr lang="en-US" altLang="zh-CN" sz="2400" kern="1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——</a:t>
            </a:r>
            <a:r>
              <a:rPr lang="zh-CN" altLang="zh-CN" sz="2400" kern="1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天马行空</a:t>
            </a:r>
            <a:r>
              <a:rPr lang="zh-CN" altLang="en-US" sz="2400" kern="1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的思维与</a:t>
            </a:r>
            <a:r>
              <a:rPr lang="zh-CN" altLang="zh-CN" sz="2400" kern="1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现实</a:t>
            </a:r>
            <a:r>
              <a:rPr lang="zh-CN" altLang="en-US" sz="2400" kern="1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的</a:t>
            </a:r>
            <a:r>
              <a:rPr lang="zh-CN" altLang="zh-CN" sz="2400" kern="1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引力</a:t>
            </a:r>
            <a:endParaRPr lang="en-US" altLang="zh-CN" sz="2400" kern="100" dirty="0"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endParaRPr lang="en-US" altLang="zh-CN" sz="2400" kern="100" dirty="0"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zh-CN" altLang="en-US" sz="2400" kern="1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思维模式的对比：可行性、可量化和跳脱框架</a:t>
            </a:r>
            <a:endParaRPr lang="zh-CN" altLang="zh-CN" sz="2400" kern="100" dirty="0"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zh-CN" altLang="en-US" sz="2400" kern="1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参数设定的严谨：理论如何支撑实际</a:t>
            </a:r>
            <a:endParaRPr lang="en-US" altLang="zh-CN" sz="2400" kern="100" dirty="0"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zh-CN" altLang="en-US" sz="2400" kern="1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数</a:t>
            </a:r>
            <a:r>
              <a:rPr lang="zh-CN" altLang="zh-CN" sz="2400" kern="1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据的重要性</a:t>
            </a:r>
            <a:r>
              <a:rPr lang="zh-CN" altLang="en-US" sz="2400" kern="1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：数据质量、采集难度、获取难度</a:t>
            </a:r>
            <a:endParaRPr lang="en-US" altLang="zh-CN" sz="2400" kern="100" dirty="0"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endParaRPr lang="en-US" altLang="zh-CN" sz="2400" kern="100" dirty="0"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endParaRPr lang="en-US" altLang="zh-CN" sz="2400" kern="100" dirty="0"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zh-CN" altLang="en-US" sz="2400" kern="1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祛魅</a:t>
            </a:r>
            <a:r>
              <a:rPr lang="en-US" altLang="zh-CN" sz="2400" kern="1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——</a:t>
            </a:r>
            <a:r>
              <a:rPr lang="zh-CN" altLang="en-US" sz="2400" kern="1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看山还是山</a:t>
            </a:r>
            <a:endParaRPr lang="en-US" altLang="zh-CN" sz="2400" kern="100" dirty="0"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endParaRPr lang="en-US" altLang="zh-CN" sz="2400" kern="100" dirty="0"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zh-CN" altLang="en-US" sz="2400" kern="1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真实意义的消解：工作与个人提升</a:t>
            </a:r>
            <a:endParaRPr lang="en-US" altLang="zh-CN" sz="2400" kern="100" dirty="0"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zh-CN" altLang="en-US" sz="2400" kern="1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科学系统的搭建：点点创新之积累</a:t>
            </a:r>
            <a:endParaRPr lang="en-US" altLang="zh-CN" sz="2400" kern="100" dirty="0"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2848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720</TotalTime>
  <Words>932</Words>
  <Application>Microsoft Office PowerPoint</Application>
  <PresentationFormat>宽屏</PresentationFormat>
  <Paragraphs>95</Paragraphs>
  <Slides>9</Slides>
  <Notes>9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9" baseType="lpstr">
      <vt:lpstr>Yu Gothic Medium</vt:lpstr>
      <vt:lpstr>等线</vt:lpstr>
      <vt:lpstr>等线 Light</vt:lpstr>
      <vt:lpstr>华文楷体</vt:lpstr>
      <vt:lpstr>华文新魏</vt:lpstr>
      <vt:lpstr>微软雅黑</vt:lpstr>
      <vt:lpstr>Arial</vt:lpstr>
      <vt:lpstr>Times New Roman</vt:lpstr>
      <vt:lpstr>Wingdings</vt:lpstr>
      <vt:lpstr>Office 主题​​</vt:lpstr>
      <vt:lpstr>Research Internship Summary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Kz Tan</dc:creator>
  <cp:lastModifiedBy>Kz Tan</cp:lastModifiedBy>
  <cp:revision>46</cp:revision>
  <dcterms:created xsi:type="dcterms:W3CDTF">2024-08-26T10:42:19Z</dcterms:created>
  <dcterms:modified xsi:type="dcterms:W3CDTF">2024-08-27T14:53:12Z</dcterms:modified>
</cp:coreProperties>
</file>